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0" r:id="rId3"/>
    <p:sldId id="264" r:id="rId4"/>
    <p:sldId id="259" r:id="rId5"/>
    <p:sldId id="261" r:id="rId6"/>
    <p:sldId id="273" r:id="rId7"/>
    <p:sldId id="260" r:id="rId8"/>
    <p:sldId id="285" r:id="rId9"/>
    <p:sldId id="263" r:id="rId10"/>
    <p:sldId id="278" r:id="rId11"/>
    <p:sldId id="267" r:id="rId12"/>
    <p:sldId id="286" r:id="rId13"/>
    <p:sldId id="283" r:id="rId14"/>
    <p:sldId id="290" r:id="rId15"/>
    <p:sldId id="277" r:id="rId16"/>
    <p:sldId id="289" r:id="rId17"/>
    <p:sldId id="279" r:id="rId18"/>
    <p:sldId id="276" r:id="rId19"/>
    <p:sldId id="271" r:id="rId20"/>
    <p:sldId id="269" r:id="rId21"/>
    <p:sldId id="265" r:id="rId22"/>
    <p:sldId id="272" r:id="rId23"/>
    <p:sldId id="266" r:id="rId24"/>
    <p:sldId id="284" r:id="rId25"/>
    <p:sldId id="291" r:id="rId26"/>
    <p:sldId id="292" r:id="rId27"/>
    <p:sldId id="294" r:id="rId28"/>
    <p:sldId id="296" r:id="rId29"/>
    <p:sldId id="297" r:id="rId30"/>
    <p:sldId id="293" r:id="rId3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96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2B32E-20CA-4C72-9DEC-D3F2F31DC0A1}" type="datetimeFigureOut">
              <a:rPr lang="pl-PL" smtClean="0"/>
              <a:t>2016-09-14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C946C-77D1-46B9-BD25-807A63739B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9092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2B32E-20CA-4C72-9DEC-D3F2F31DC0A1}" type="datetimeFigureOut">
              <a:rPr lang="pl-PL" smtClean="0"/>
              <a:t>2016-09-14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C946C-77D1-46B9-BD25-807A63739B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9544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2B32E-20CA-4C72-9DEC-D3F2F31DC0A1}" type="datetimeFigureOut">
              <a:rPr lang="pl-PL" smtClean="0"/>
              <a:t>2016-09-14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C946C-77D1-46B9-BD25-807A63739B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0040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2B32E-20CA-4C72-9DEC-D3F2F31DC0A1}" type="datetimeFigureOut">
              <a:rPr lang="pl-PL" smtClean="0"/>
              <a:t>2016-09-14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C946C-77D1-46B9-BD25-807A63739B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3205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2B32E-20CA-4C72-9DEC-D3F2F31DC0A1}" type="datetimeFigureOut">
              <a:rPr lang="pl-PL" smtClean="0"/>
              <a:t>2016-09-14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C946C-77D1-46B9-BD25-807A63739B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6663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2B32E-20CA-4C72-9DEC-D3F2F31DC0A1}" type="datetimeFigureOut">
              <a:rPr lang="pl-PL" smtClean="0"/>
              <a:t>2016-09-14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C946C-77D1-46B9-BD25-807A63739B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8296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2B32E-20CA-4C72-9DEC-D3F2F31DC0A1}" type="datetimeFigureOut">
              <a:rPr lang="pl-PL" smtClean="0"/>
              <a:t>2016-09-14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C946C-77D1-46B9-BD25-807A63739B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3279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2B32E-20CA-4C72-9DEC-D3F2F31DC0A1}" type="datetimeFigureOut">
              <a:rPr lang="pl-PL" smtClean="0"/>
              <a:t>2016-09-14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C946C-77D1-46B9-BD25-807A63739B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3242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2B32E-20CA-4C72-9DEC-D3F2F31DC0A1}" type="datetimeFigureOut">
              <a:rPr lang="pl-PL" smtClean="0"/>
              <a:t>2016-09-14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C946C-77D1-46B9-BD25-807A63739B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702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2B32E-20CA-4C72-9DEC-D3F2F31DC0A1}" type="datetimeFigureOut">
              <a:rPr lang="pl-PL" smtClean="0"/>
              <a:t>2016-09-14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C946C-77D1-46B9-BD25-807A63739B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2443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2B32E-20CA-4C72-9DEC-D3F2F31DC0A1}" type="datetimeFigureOut">
              <a:rPr lang="pl-PL" smtClean="0"/>
              <a:t>2016-09-14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C946C-77D1-46B9-BD25-807A63739B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6452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2B32E-20CA-4C72-9DEC-D3F2F31DC0A1}" type="datetimeFigureOut">
              <a:rPr lang="pl-PL" smtClean="0"/>
              <a:t>2016-09-14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C946C-77D1-46B9-BD25-807A63739B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7290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slideplayer.pl/slide/1217669/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://wiadomosci.gazeta.pl/wiadomosci/13,129662,7128,specjalny-quiz-z-okazji-70-urodzin-prof-jana-miodka.html?i=10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huaia.pl/hyphen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3000">
              <a:srgbClr val="C00000"/>
            </a:gs>
            <a:gs pos="83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os 1"/>
          <p:cNvSpPr/>
          <p:nvPr/>
        </p:nvSpPr>
        <p:spPr>
          <a:xfrm>
            <a:off x="365760" y="609600"/>
            <a:ext cx="11362944" cy="5437632"/>
          </a:xfrm>
          <a:prstGeom prst="bevel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r>
              <a:rPr lang="pl-PL" sz="4800" i="1" dirty="0"/>
              <a:t>Błądzenie jest rzeczą ludzką, </a:t>
            </a:r>
            <a:endParaRPr lang="pl-PL" sz="4800" i="1" dirty="0" smtClean="0"/>
          </a:p>
          <a:p>
            <a:pPr algn="ctr"/>
            <a:r>
              <a:rPr lang="pl-PL" sz="4800" i="1" dirty="0" smtClean="0"/>
              <a:t>ale </a:t>
            </a:r>
            <a:r>
              <a:rPr lang="pl-PL" sz="4800" i="1" dirty="0"/>
              <a:t>dobrowolne trwanie w błędzie </a:t>
            </a:r>
            <a:r>
              <a:rPr lang="pl-PL" sz="4800" i="1" dirty="0" smtClean="0"/>
              <a:t/>
            </a:r>
            <a:br>
              <a:rPr lang="pl-PL" sz="4800" i="1" dirty="0" smtClean="0"/>
            </a:br>
            <a:r>
              <a:rPr lang="pl-PL" sz="4800" i="1" dirty="0" smtClean="0"/>
              <a:t>jest </a:t>
            </a:r>
            <a:r>
              <a:rPr lang="pl-PL" sz="4800" i="1" dirty="0"/>
              <a:t>rzeczą diabelską</a:t>
            </a:r>
            <a:r>
              <a:rPr lang="pl-PL" sz="4800" i="1" dirty="0" smtClean="0"/>
              <a:t>.</a:t>
            </a:r>
          </a:p>
          <a:p>
            <a:pPr algn="ctr"/>
            <a:endParaRPr lang="pl-PL" sz="4800" i="1" dirty="0"/>
          </a:p>
          <a:p>
            <a:pPr algn="ctr"/>
            <a:r>
              <a:rPr lang="pl-PL" sz="3600" dirty="0"/>
              <a:t>Augustyn z </a:t>
            </a:r>
            <a:r>
              <a:rPr lang="pl-PL" sz="3600" dirty="0" err="1"/>
              <a:t>Hippony</a:t>
            </a:r>
            <a:endParaRPr lang="pl-PL" sz="3600" dirty="0"/>
          </a:p>
        </p:txBody>
      </p:sp>
      <p:sp>
        <p:nvSpPr>
          <p:cNvPr id="4" name="Zwój poziomy 3"/>
          <p:cNvSpPr/>
          <p:nvPr/>
        </p:nvSpPr>
        <p:spPr>
          <a:xfrm>
            <a:off x="2048256" y="5413248"/>
            <a:ext cx="8205216" cy="126796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 smtClean="0">
                <a:solidFill>
                  <a:srgbClr val="002060"/>
                </a:solidFill>
              </a:rPr>
              <a:t>Jak piszemy, jak mówimy - o niektórych błędach językowych i błędach wymowy</a:t>
            </a:r>
            <a:endParaRPr lang="pl-PL" sz="2400" dirty="0">
              <a:solidFill>
                <a:srgbClr val="002060"/>
              </a:solidFill>
            </a:endParaRPr>
          </a:p>
        </p:txBody>
      </p:sp>
      <p:sp>
        <p:nvSpPr>
          <p:cNvPr id="3" name="Prostokąt zaokrąglony 2"/>
          <p:cNvSpPr/>
          <p:nvPr/>
        </p:nvSpPr>
        <p:spPr>
          <a:xfrm>
            <a:off x="85344" y="243840"/>
            <a:ext cx="8961120" cy="7315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Wybrała: Iwona Gubańska</a:t>
            </a:r>
          </a:p>
          <a:p>
            <a:pPr algn="ctr"/>
            <a:r>
              <a:rPr lang="pl-PL" dirty="0" smtClean="0"/>
              <a:t>Źródło: Internet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3132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2">
                <a:lumMod val="7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349"/>
            <a:ext cx="4706520" cy="1432684"/>
          </a:xfrm>
          <a:prstGeom prst="rect">
            <a:avLst/>
          </a:prstGeom>
        </p:spPr>
      </p:pic>
      <p:sp>
        <p:nvSpPr>
          <p:cNvPr id="3" name="Skos 2"/>
          <p:cNvSpPr/>
          <p:nvPr/>
        </p:nvSpPr>
        <p:spPr>
          <a:xfrm>
            <a:off x="137786" y="1841325"/>
            <a:ext cx="11686784" cy="4897677"/>
          </a:xfrm>
          <a:prstGeom prst="bevel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 dirty="0"/>
          </a:p>
          <a:p>
            <a:pPr algn="ctr"/>
            <a:endParaRPr lang="pl-PL" dirty="0"/>
          </a:p>
          <a:p>
            <a:pPr algn="ctr"/>
            <a:r>
              <a:rPr lang="pl-PL" sz="4000" dirty="0" smtClean="0"/>
              <a:t>bynajmniej</a:t>
            </a:r>
            <a:endParaRPr lang="pl-PL" sz="4000" dirty="0"/>
          </a:p>
          <a:p>
            <a:pPr marL="742950" indent="-742950" algn="r">
              <a:buAutoNum type="arabicPeriod"/>
            </a:pPr>
            <a:r>
              <a:rPr lang="pl-PL" sz="4000" u="sng" dirty="0" smtClean="0"/>
              <a:t>partykuła </a:t>
            </a:r>
            <a:r>
              <a:rPr lang="pl-PL" sz="4000" u="sng" dirty="0"/>
              <a:t>wzmacniająca przeczenie </a:t>
            </a:r>
            <a:endParaRPr lang="pl-PL" sz="4000" u="sng" dirty="0" smtClean="0"/>
          </a:p>
          <a:p>
            <a:pPr algn="ctr"/>
            <a:r>
              <a:rPr lang="pl-PL" sz="4000" u="sng" dirty="0" smtClean="0"/>
              <a:t>w </a:t>
            </a:r>
            <a:r>
              <a:rPr lang="pl-PL" sz="4000" u="sng" dirty="0"/>
              <a:t>wypowiedzi, </a:t>
            </a:r>
            <a:r>
              <a:rPr lang="pl-PL" sz="4000" dirty="0"/>
              <a:t>np.: </a:t>
            </a: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4000" dirty="0" smtClean="0">
                <a:solidFill>
                  <a:srgbClr val="7030A0"/>
                </a:solidFill>
              </a:rPr>
              <a:t>przykład - Nie </a:t>
            </a:r>
            <a:r>
              <a:rPr lang="pl-PL" sz="4000" dirty="0">
                <a:solidFill>
                  <a:srgbClr val="7030A0"/>
                </a:solidFill>
              </a:rPr>
              <a:t>jest to problem bynajmniej prosty</a:t>
            </a:r>
            <a:r>
              <a:rPr lang="pl-PL" sz="4000" dirty="0"/>
              <a:t>.; wcale, zupełnie, ani trochę;</a:t>
            </a:r>
          </a:p>
          <a:p>
            <a:pPr algn="ctr"/>
            <a:r>
              <a:rPr lang="pl-PL" sz="4000" dirty="0"/>
              <a:t>2. </a:t>
            </a:r>
            <a:r>
              <a:rPr lang="pl-PL" sz="4000" u="sng" dirty="0"/>
              <a:t>wykrzyknienie będące przeczącą odpowiedzią na pytanie</a:t>
            </a:r>
          </a:p>
        </p:txBody>
      </p:sp>
      <p:sp>
        <p:nvSpPr>
          <p:cNvPr id="4" name="Skos 3"/>
          <p:cNvSpPr/>
          <p:nvPr/>
        </p:nvSpPr>
        <p:spPr>
          <a:xfrm>
            <a:off x="4938761" y="352482"/>
            <a:ext cx="6710443" cy="1326005"/>
          </a:xfrm>
          <a:prstGeom prst="bevel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Ź</a:t>
            </a:r>
            <a:r>
              <a:rPr lang="pl-PL" dirty="0" smtClean="0"/>
              <a:t>le: </a:t>
            </a:r>
            <a:r>
              <a:rPr lang="pl-PL" sz="2800" dirty="0" smtClean="0"/>
              <a:t>Bynajmniej </a:t>
            </a:r>
            <a:r>
              <a:rPr lang="pl-PL" sz="2800" dirty="0"/>
              <a:t>ja tak myślę</a:t>
            </a:r>
            <a:r>
              <a:rPr lang="pl-PL" dirty="0"/>
              <a:t>/ </a:t>
            </a:r>
            <a:r>
              <a:rPr lang="pl-PL" sz="3600" dirty="0"/>
              <a:t>Przynajmniej ja tak myślę.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86" y="1752871"/>
            <a:ext cx="3056352" cy="263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31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5">
                <a:lumMod val="50000"/>
              </a:schemeClr>
            </a:gs>
            <a:gs pos="83000">
              <a:srgbClr val="00206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92" y="1492666"/>
            <a:ext cx="5401056" cy="551973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326" y="503110"/>
            <a:ext cx="6286500" cy="5095875"/>
          </a:xfrm>
          <a:prstGeom prst="rect">
            <a:avLst/>
          </a:prstGeom>
        </p:spPr>
      </p:pic>
      <p:sp>
        <p:nvSpPr>
          <p:cNvPr id="4" name="Skos 3"/>
          <p:cNvSpPr/>
          <p:nvPr/>
        </p:nvSpPr>
        <p:spPr>
          <a:xfrm>
            <a:off x="316992" y="225468"/>
            <a:ext cx="3002405" cy="1042416"/>
          </a:xfrm>
          <a:prstGeom prst="beve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/>
              <a:t>R</a:t>
            </a:r>
            <a:r>
              <a:rPr lang="pl-PL" sz="3200" dirty="0" smtClean="0"/>
              <a:t>óżne ….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66269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3000">
              <a:srgbClr val="FFC000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66" y="861060"/>
            <a:ext cx="4762500" cy="46482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516" y="861060"/>
            <a:ext cx="5715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34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6">
                <a:lumMod val="7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65" y="916160"/>
            <a:ext cx="7505700" cy="5000625"/>
          </a:xfrm>
          <a:prstGeom prst="rect">
            <a:avLst/>
          </a:prstGeom>
        </p:spPr>
      </p:pic>
      <p:sp>
        <p:nvSpPr>
          <p:cNvPr id="4" name="Schemat blokowy: proces alternatywny 3"/>
          <p:cNvSpPr/>
          <p:nvPr/>
        </p:nvSpPr>
        <p:spPr>
          <a:xfrm>
            <a:off x="7828767" y="601249"/>
            <a:ext cx="3695178" cy="5536504"/>
          </a:xfrm>
          <a:prstGeom prst="flowChartAlternateProcess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>
                <a:solidFill>
                  <a:prstClr val="white"/>
                </a:solidFill>
              </a:rPr>
              <a:t>Regularnie pojawiają się obrońcy tezy, że obie formy są poprawne. Na razie jednak zgodnie z zasadami języka polskiego dopuszczalne jest tylko "włączać". Trudno zapamiętać? Może wystarczy zadać sobie pytanie, czy kiedykolwiek "</a:t>
            </a:r>
            <a:r>
              <a:rPr lang="pl-PL" sz="2400" dirty="0" err="1">
                <a:solidFill>
                  <a:prstClr val="white"/>
                </a:solidFill>
              </a:rPr>
              <a:t>wyłanczyliśmy</a:t>
            </a:r>
            <a:r>
              <a:rPr lang="pl-PL" sz="2400" dirty="0">
                <a:solidFill>
                  <a:prstClr val="white"/>
                </a:solidFill>
              </a:rPr>
              <a:t>" komputer?</a:t>
            </a:r>
          </a:p>
        </p:txBody>
      </p:sp>
    </p:spTree>
    <p:extLst>
      <p:ext uri="{BB962C8B-B14F-4D97-AF65-F5344CB8AC3E}">
        <p14:creationId xmlns:p14="http://schemas.microsoft.com/office/powerpoint/2010/main" val="288001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4">
                <a:lumMod val="60000"/>
                <a:lumOff val="40000"/>
              </a:schemeClr>
            </a:gs>
            <a:gs pos="83000">
              <a:srgbClr val="00206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68224"/>
            <a:ext cx="774192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9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5">
                <a:lumMod val="7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78" y="114300"/>
            <a:ext cx="4762500" cy="6743700"/>
          </a:xfrm>
          <a:prstGeom prst="rect">
            <a:avLst/>
          </a:prstGeom>
        </p:spPr>
      </p:pic>
      <p:sp>
        <p:nvSpPr>
          <p:cNvPr id="3" name="Skos 2"/>
          <p:cNvSpPr/>
          <p:nvPr/>
        </p:nvSpPr>
        <p:spPr>
          <a:xfrm>
            <a:off x="5523978" y="1152394"/>
            <a:ext cx="6501007" cy="4183694"/>
          </a:xfrm>
          <a:prstGeom prst="bevel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 smtClean="0"/>
              <a:t>Ale: </a:t>
            </a:r>
          </a:p>
          <a:p>
            <a:pPr algn="ctr"/>
            <a:r>
              <a:rPr lang="pl-PL" sz="2400" dirty="0" smtClean="0"/>
              <a:t>pomarańcz – nazwa koloru ;</a:t>
            </a:r>
          </a:p>
          <a:p>
            <a:pPr algn="ctr"/>
            <a:r>
              <a:rPr lang="pl-PL" sz="2400" dirty="0" err="1" smtClean="0"/>
              <a:t>pomarańczu</a:t>
            </a:r>
            <a:endParaRPr lang="pl-PL" sz="2400" dirty="0" smtClean="0"/>
          </a:p>
          <a:p>
            <a:pPr algn="ctr"/>
            <a:endParaRPr lang="pl-PL" sz="2400" dirty="0"/>
          </a:p>
          <a:p>
            <a:pPr algn="ctr"/>
            <a:endParaRPr lang="pl-PL" sz="2400" dirty="0" smtClean="0"/>
          </a:p>
          <a:p>
            <a:pPr algn="ctr"/>
            <a:r>
              <a:rPr lang="pl-PL" sz="2400" dirty="0"/>
              <a:t>„Ciemny brąz ścian zestawiono </a:t>
            </a:r>
            <a:endParaRPr lang="pl-PL" sz="2400" dirty="0" smtClean="0"/>
          </a:p>
          <a:p>
            <a:pPr algn="ctr"/>
            <a:r>
              <a:rPr lang="pl-PL" sz="2400" dirty="0" smtClean="0"/>
              <a:t>z </a:t>
            </a:r>
            <a:r>
              <a:rPr lang="pl-PL" sz="2400" dirty="0" err="1"/>
              <a:t>pomarańczem</a:t>
            </a:r>
            <a:r>
              <a:rPr lang="pl-PL" sz="2400" dirty="0"/>
              <a:t> tapicerowanych mebli”.</a:t>
            </a:r>
            <a:endParaRPr lang="pl-PL" sz="2400" dirty="0" smtClean="0"/>
          </a:p>
          <a:p>
            <a:pPr algn="ctr"/>
            <a:r>
              <a:rPr lang="pl-PL" sz="2400" dirty="0" smtClean="0"/>
              <a:t> </a:t>
            </a:r>
            <a:endParaRPr lang="pl-PL" sz="2400" dirty="0"/>
          </a:p>
        </p:txBody>
      </p:sp>
      <p:sp>
        <p:nvSpPr>
          <p:cNvPr id="4" name="Prostokąt zaokrąglony 3"/>
          <p:cNvSpPr/>
          <p:nvPr/>
        </p:nvSpPr>
        <p:spPr>
          <a:xfrm>
            <a:off x="5925312" y="865632"/>
            <a:ext cx="3255264" cy="743962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pomarańcza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3329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4">
                <a:lumMod val="60000"/>
                <a:lumOff val="40000"/>
              </a:schemeClr>
            </a:gs>
            <a:gs pos="83000">
              <a:srgbClr val="00206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9160" y="336804"/>
            <a:ext cx="6277903" cy="5262753"/>
          </a:xfrm>
          <a:prstGeom prst="rect">
            <a:avLst/>
          </a:prstGeom>
        </p:spPr>
      </p:pic>
      <p:sp>
        <p:nvSpPr>
          <p:cNvPr id="3" name="Prostokąt zaokrąglony 2"/>
          <p:cNvSpPr/>
          <p:nvPr/>
        </p:nvSpPr>
        <p:spPr>
          <a:xfrm>
            <a:off x="414528" y="2968180"/>
            <a:ext cx="4608576" cy="254812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dirty="0"/>
              <a:t>Wystawiłam dwie aukcje z </a:t>
            </a:r>
            <a:r>
              <a:rPr lang="pl-PL" sz="3600" dirty="0" smtClean="0"/>
              <a:t>rzędu.</a:t>
            </a:r>
            <a:endParaRPr lang="pl-PL" sz="3600" dirty="0"/>
          </a:p>
        </p:txBody>
      </p:sp>
      <p:sp>
        <p:nvSpPr>
          <p:cNvPr id="4" name="Prostokąt zaokrąglony 3"/>
          <p:cNvSpPr/>
          <p:nvPr/>
        </p:nvSpPr>
        <p:spPr>
          <a:xfrm>
            <a:off x="902208" y="181356"/>
            <a:ext cx="412089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668" y="431768"/>
            <a:ext cx="2847975" cy="1600200"/>
          </a:xfrm>
          <a:prstGeom prst="rect">
            <a:avLst/>
          </a:prstGeom>
        </p:spPr>
      </p:pic>
      <p:sp>
        <p:nvSpPr>
          <p:cNvPr id="6" name="Prostokąt zaokrąglony 5"/>
          <p:cNvSpPr/>
          <p:nvPr/>
        </p:nvSpPr>
        <p:spPr>
          <a:xfrm>
            <a:off x="5754624" y="5599557"/>
            <a:ext cx="5888736" cy="9144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 smtClean="0"/>
              <a:t>Rusycyzm, ale dopuszczalny w polszczyźnie użytkowej</a:t>
            </a:r>
            <a:r>
              <a:rPr lang="pl-PL" dirty="0" smtClean="0"/>
              <a:t>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9444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3000">
              <a:srgbClr val="FFC000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400832" y="288099"/>
            <a:ext cx="3820440" cy="269309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400" dirty="0"/>
              <a:t>p</a:t>
            </a:r>
            <a:r>
              <a:rPr lang="pl-PL" sz="4400" dirty="0" smtClean="0"/>
              <a:t>roszę pani – proszę panią</a:t>
            </a:r>
            <a:endParaRPr lang="pl-PL" sz="44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116" y="438411"/>
            <a:ext cx="3958225" cy="2392472"/>
          </a:xfrm>
          <a:prstGeom prst="rect">
            <a:avLst/>
          </a:prstGeom>
        </p:spPr>
      </p:pic>
      <p:sp>
        <p:nvSpPr>
          <p:cNvPr id="4" name="Schemat blokowy: proces alternatywny 3"/>
          <p:cNvSpPr/>
          <p:nvPr/>
        </p:nvSpPr>
        <p:spPr>
          <a:xfrm>
            <a:off x="3156556" y="2828033"/>
            <a:ext cx="5674293" cy="3356974"/>
          </a:xfrm>
          <a:prstGeom prst="flowChartAlternate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Proszę pana, proszę pani,</a:t>
            </a:r>
          </a:p>
          <a:p>
            <a:pPr algn="ctr"/>
            <a:r>
              <a:rPr lang="pl-PL" sz="2800" dirty="0"/>
              <a:t>„Proszę panią” jest do bani!</a:t>
            </a:r>
          </a:p>
          <a:p>
            <a:pPr algn="ctr"/>
            <a:r>
              <a:rPr lang="pl-PL" sz="2800" dirty="0"/>
              <a:t>Proszę babci, cioci, mamy,</a:t>
            </a:r>
          </a:p>
          <a:p>
            <a:pPr algn="ctr"/>
            <a:r>
              <a:rPr lang="pl-PL" sz="2800" dirty="0"/>
              <a:t>Dość już „proszę panią” mamy</a:t>
            </a:r>
          </a:p>
          <a:p>
            <a:pPr algn="ctr"/>
            <a:r>
              <a:rPr lang="pl-PL" sz="2800" dirty="0"/>
              <a:t>I prosimy każdą panią:</a:t>
            </a:r>
          </a:p>
          <a:p>
            <a:pPr algn="ctr"/>
            <a:r>
              <a:rPr lang="pl-PL" sz="2800" dirty="0"/>
              <a:t>Niechaj panie ten zwrot ganią!</a:t>
            </a:r>
          </a:p>
        </p:txBody>
      </p:sp>
      <p:sp>
        <p:nvSpPr>
          <p:cNvPr id="5" name="Schemat blokowy: proces 4"/>
          <p:cNvSpPr/>
          <p:nvPr/>
        </p:nvSpPr>
        <p:spPr>
          <a:xfrm>
            <a:off x="6175332" y="6182157"/>
            <a:ext cx="5749446" cy="612648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http://sjp.pwn.pl/poradnia/haslo/Prosze-pana-prosze-pani;2501.html</a:t>
            </a:r>
          </a:p>
        </p:txBody>
      </p:sp>
      <p:sp>
        <p:nvSpPr>
          <p:cNvPr id="6" name="Schemat blokowy: proces alternatywny 5"/>
          <p:cNvSpPr/>
          <p:nvPr/>
        </p:nvSpPr>
        <p:spPr>
          <a:xfrm>
            <a:off x="400832" y="3895593"/>
            <a:ext cx="2292262" cy="1027135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/>
              <a:t>w</a:t>
            </a:r>
            <a:r>
              <a:rPr lang="pl-PL" sz="2000" dirty="0" smtClean="0"/>
              <a:t>ierszyk mnemotechniczny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64486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5">
                <a:lumMod val="50000"/>
              </a:schemeClr>
            </a:gs>
            <a:gs pos="83000">
              <a:srgbClr val="00206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53" y="909324"/>
            <a:ext cx="6403639" cy="4204200"/>
          </a:xfrm>
          <a:prstGeom prst="rect">
            <a:avLst/>
          </a:prstGeom>
        </p:spPr>
      </p:pic>
      <p:sp>
        <p:nvSpPr>
          <p:cNvPr id="3" name="Prostokąt zaokrąglony 2"/>
          <p:cNvSpPr/>
          <p:nvPr/>
        </p:nvSpPr>
        <p:spPr>
          <a:xfrm>
            <a:off x="7437120" y="1353312"/>
            <a:ext cx="3901440" cy="5291328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J</a:t>
            </a:r>
            <a:r>
              <a:rPr lang="pl-PL" dirty="0" smtClean="0"/>
              <a:t>ak </a:t>
            </a:r>
            <a:r>
              <a:rPr lang="pl-PL" dirty="0"/>
              <a:t>poprawnie mówi się "tę dziewczynę" czy "tą </a:t>
            </a:r>
            <a:r>
              <a:rPr lang="pl-PL" dirty="0" smtClean="0"/>
              <a:t>dziewczynę„?  </a:t>
            </a:r>
            <a:r>
              <a:rPr lang="pl-PL" sz="2400" dirty="0" smtClean="0"/>
              <a:t>Odpowiadam </a:t>
            </a:r>
            <a:r>
              <a:rPr lang="pl-PL" sz="2400" dirty="0"/>
              <a:t>- jak piszesz, to używaj zaimka "tę", ale jak rozmawiasz z mamą, to możesz powiedzieć "tą".</a:t>
            </a:r>
          </a:p>
          <a:p>
            <a:pPr algn="ctr"/>
            <a:endParaRPr lang="pl-PL" sz="2400" dirty="0" smtClean="0"/>
          </a:p>
          <a:p>
            <a:pPr algn="ctr"/>
            <a:endParaRPr lang="pl-PL" dirty="0"/>
          </a:p>
          <a:p>
            <a:pPr algn="ctr"/>
            <a:r>
              <a:rPr lang="pl-PL" dirty="0"/>
              <a:t>Czytaj więcej: http://www.gs24.pl/archiwum/art/5291214,jan-miodek-pomorze-mowi-poprawnie,id,t.html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8152" y="37786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4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bg2">
                <a:lumMod val="75000"/>
              </a:schemeClr>
            </a:gs>
            <a:gs pos="83000">
              <a:srgbClr val="00206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wój poziomy 1"/>
          <p:cNvSpPr/>
          <p:nvPr/>
        </p:nvSpPr>
        <p:spPr>
          <a:xfrm>
            <a:off x="353568" y="0"/>
            <a:ext cx="4608576" cy="2072640"/>
          </a:xfrm>
          <a:prstGeom prst="horizontalScroll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 dirty="0" smtClean="0"/>
          </a:p>
          <a:p>
            <a:pPr algn="ctr"/>
            <a:r>
              <a:rPr lang="pl-PL" sz="4400" dirty="0"/>
              <a:t>p</a:t>
            </a:r>
            <a:r>
              <a:rPr lang="pl-PL" sz="4400" dirty="0" smtClean="0"/>
              <a:t>leonazmy, </a:t>
            </a:r>
          </a:p>
          <a:p>
            <a:pPr algn="ctr"/>
            <a:r>
              <a:rPr lang="pl-PL" sz="4400" dirty="0" smtClean="0"/>
              <a:t>tautologie</a:t>
            </a:r>
          </a:p>
          <a:p>
            <a:pPr algn="ctr"/>
            <a:endParaRPr lang="pl-PL" sz="44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655" y="2537079"/>
            <a:ext cx="1190625" cy="85725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856" y="2537079"/>
            <a:ext cx="1190625" cy="85725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057" y="2537079"/>
            <a:ext cx="1190625" cy="85725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8369" y="235838"/>
            <a:ext cx="1881759" cy="122720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6353" y="235838"/>
            <a:ext cx="1772031" cy="125463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2079" y="2439543"/>
            <a:ext cx="1190625" cy="85725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30943" y="235839"/>
            <a:ext cx="2117217" cy="1836802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67534" y="2439543"/>
            <a:ext cx="1190625" cy="85725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29969" y="3934969"/>
            <a:ext cx="3818191" cy="2612135"/>
          </a:xfrm>
          <a:prstGeom prst="rect">
            <a:avLst/>
          </a:prstGeom>
        </p:spPr>
      </p:pic>
      <p:sp>
        <p:nvSpPr>
          <p:cNvPr id="12" name="Prostokąt zaokrąglony 11"/>
          <p:cNvSpPr/>
          <p:nvPr/>
        </p:nvSpPr>
        <p:spPr>
          <a:xfrm>
            <a:off x="475488" y="3633217"/>
            <a:ext cx="5888736" cy="145084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Tautologia</a:t>
            </a:r>
            <a:endParaRPr lang="pl-PL" dirty="0"/>
          </a:p>
          <a:p>
            <a:pPr marL="285750" indent="-285750" algn="ctr">
              <a:buFontTx/>
              <a:buChar char="-"/>
            </a:pPr>
            <a:r>
              <a:rPr lang="pl-PL" dirty="0" smtClean="0"/>
              <a:t>dot. konstrukcji współrzędnych, np. </a:t>
            </a:r>
            <a:r>
              <a:rPr lang="pl-PL" u="sng" dirty="0" smtClean="0"/>
              <a:t>krótko </a:t>
            </a:r>
          </a:p>
          <a:p>
            <a:pPr marL="285750" indent="-285750" algn="ctr">
              <a:buFontTx/>
              <a:buChar char="-"/>
            </a:pPr>
            <a:r>
              <a:rPr lang="pl-PL" u="sng" dirty="0" smtClean="0"/>
              <a:t>i węzłowato, poprawa i polepszenie zdrowia</a:t>
            </a:r>
            <a:endParaRPr lang="pl-PL" u="sng" dirty="0"/>
          </a:p>
        </p:txBody>
      </p:sp>
      <p:sp>
        <p:nvSpPr>
          <p:cNvPr id="13" name="Prostokąt zaokrąglony 12"/>
          <p:cNvSpPr/>
          <p:nvPr/>
        </p:nvSpPr>
        <p:spPr>
          <a:xfrm>
            <a:off x="475488" y="5174362"/>
            <a:ext cx="6803136" cy="1328928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Pleonazm – dot. </a:t>
            </a:r>
            <a:r>
              <a:rPr lang="pl-PL" dirty="0"/>
              <a:t>konstrukcji niewspółrzędnej, np. </a:t>
            </a:r>
            <a:r>
              <a:rPr lang="pl-PL" u="sng" dirty="0"/>
              <a:t>najlepszy </a:t>
            </a:r>
            <a:r>
              <a:rPr lang="pl-PL" u="sng" dirty="0" smtClean="0"/>
              <a:t>bestseller, unieść się w górę ,   nadal kontynuować, cofnąć się do tyłu</a:t>
            </a:r>
            <a:endParaRPr lang="pl-PL" u="sng" dirty="0"/>
          </a:p>
        </p:txBody>
      </p:sp>
    </p:spTree>
    <p:extLst>
      <p:ext uri="{BB962C8B-B14F-4D97-AF65-F5344CB8AC3E}">
        <p14:creationId xmlns:p14="http://schemas.microsoft.com/office/powerpoint/2010/main" val="343325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6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44" y="661207"/>
            <a:ext cx="7985760" cy="494395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29" y="4831737"/>
            <a:ext cx="2562225" cy="17907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938" y="1781514"/>
            <a:ext cx="3182112" cy="276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3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2000">
              <a:schemeClr val="accent5">
                <a:lumMod val="75000"/>
              </a:schemeClr>
            </a:gs>
            <a:gs pos="83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37" y="2643377"/>
            <a:ext cx="4321112" cy="309962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928" y="347947"/>
            <a:ext cx="4389120" cy="322154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8595" y="541020"/>
            <a:ext cx="1143000" cy="1143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8595" y="2214752"/>
            <a:ext cx="1190625" cy="85725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726" y="285370"/>
            <a:ext cx="1918057" cy="168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0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4000">
              <a:srgbClr val="C00000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96" y="824292"/>
            <a:ext cx="6437376" cy="519626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216" y="108456"/>
            <a:ext cx="1630784" cy="121221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7935" y="3000317"/>
            <a:ext cx="4403047" cy="355956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1951" y="108456"/>
            <a:ext cx="4084674" cy="27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56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43" y="200539"/>
            <a:ext cx="5715000" cy="4276725"/>
          </a:xfrm>
          <a:prstGeom prst="rect">
            <a:avLst/>
          </a:prstGeom>
        </p:spPr>
      </p:pic>
      <p:sp>
        <p:nvSpPr>
          <p:cNvPr id="3" name="Prostokąt zaokrąglony 2"/>
          <p:cNvSpPr/>
          <p:nvPr/>
        </p:nvSpPr>
        <p:spPr>
          <a:xfrm>
            <a:off x="6350695" y="864089"/>
            <a:ext cx="5386191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/>
              <a:t>(iść) po najmniejszej linii </a:t>
            </a:r>
            <a:r>
              <a:rPr lang="pl-PL" sz="2400" dirty="0" smtClean="0"/>
              <a:t>oporu -  </a:t>
            </a:r>
            <a:r>
              <a:rPr lang="pl-PL" sz="2400" dirty="0" err="1" smtClean="0"/>
              <a:t>żle</a:t>
            </a:r>
            <a:r>
              <a:rPr lang="pl-PL" sz="2400" dirty="0" smtClean="0"/>
              <a:t>  </a:t>
            </a:r>
            <a:endParaRPr lang="pl-PL" sz="2400" dirty="0"/>
          </a:p>
        </p:txBody>
      </p:sp>
      <p:sp>
        <p:nvSpPr>
          <p:cNvPr id="4" name="Schemat blokowy: proces alternatywny 3"/>
          <p:cNvSpPr/>
          <p:nvPr/>
        </p:nvSpPr>
        <p:spPr>
          <a:xfrm>
            <a:off x="6688898" y="2338901"/>
            <a:ext cx="4935255" cy="61264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Tylko: </a:t>
            </a:r>
            <a:r>
              <a:rPr lang="pl-PL" sz="2800" dirty="0" smtClean="0">
                <a:solidFill>
                  <a:srgbClr val="002060"/>
                </a:solidFill>
              </a:rPr>
              <a:t>po linii najmniejszego oporu </a:t>
            </a:r>
            <a:endParaRPr lang="pl-PL" sz="2800" dirty="0">
              <a:solidFill>
                <a:srgbClr val="002060"/>
              </a:solidFill>
            </a:endParaRPr>
          </a:p>
        </p:txBody>
      </p:sp>
      <p:sp>
        <p:nvSpPr>
          <p:cNvPr id="5" name="Prostokąt zaokrąglony 4"/>
          <p:cNvSpPr/>
          <p:nvPr/>
        </p:nvSpPr>
        <p:spPr>
          <a:xfrm>
            <a:off x="6713950" y="3399630"/>
            <a:ext cx="4910203" cy="21552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"Po najmniejszej linii oporu" czy "po linii najmniejszego oporu"? [Bralczyk wyjaśnia]</a:t>
            </a:r>
          </a:p>
          <a:p>
            <a:pPr algn="ctr"/>
            <a:endParaRPr lang="pl-PL" dirty="0" smtClean="0"/>
          </a:p>
          <a:p>
            <a:pPr algn="ctr"/>
            <a:endParaRPr lang="pl-PL" dirty="0" smtClean="0"/>
          </a:p>
          <a:p>
            <a:pPr algn="ctr"/>
            <a:r>
              <a:rPr lang="pl-PL" dirty="0"/>
              <a:t>https://www.youtube.com/watch?v=ljxWjNJbLfU</a:t>
            </a:r>
            <a:endParaRPr lang="pl-PL" dirty="0" smtClean="0"/>
          </a:p>
          <a:p>
            <a:pPr algn="ctr"/>
            <a:endParaRPr lang="pl-PL" dirty="0" smtClean="0"/>
          </a:p>
          <a:p>
            <a:pPr algn="ctr"/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757" y="4683689"/>
            <a:ext cx="3095850" cy="206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2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4">
                <a:lumMod val="60000"/>
                <a:lumOff val="40000"/>
              </a:schemeClr>
            </a:gs>
            <a:gs pos="83000">
              <a:srgbClr val="00206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08" y="0"/>
            <a:ext cx="6419088" cy="6955536"/>
          </a:xfrm>
          <a:prstGeom prst="rect">
            <a:avLst/>
          </a:prstGeom>
        </p:spPr>
      </p:pic>
      <p:sp>
        <p:nvSpPr>
          <p:cNvPr id="3" name="Zwój poziomy 2"/>
          <p:cNvSpPr/>
          <p:nvPr/>
        </p:nvSpPr>
        <p:spPr>
          <a:xfrm>
            <a:off x="7583424" y="231648"/>
            <a:ext cx="3864864" cy="1033272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dirty="0" smtClean="0">
                <a:solidFill>
                  <a:schemeClr val="tx1"/>
                </a:solidFill>
              </a:rPr>
              <a:t>Uwaga!</a:t>
            </a:r>
            <a:endParaRPr lang="pl-PL" sz="3600" dirty="0">
              <a:solidFill>
                <a:schemeClr val="tx1"/>
              </a:solidFill>
            </a:endParaRPr>
          </a:p>
        </p:txBody>
      </p:sp>
      <p:sp>
        <p:nvSpPr>
          <p:cNvPr id="4" name="Zwój poziomy 3"/>
          <p:cNvSpPr/>
          <p:nvPr/>
        </p:nvSpPr>
        <p:spPr>
          <a:xfrm>
            <a:off x="7181088" y="1962912"/>
            <a:ext cx="4328160" cy="1033272"/>
          </a:xfrm>
          <a:prstGeom prst="horizontalScroll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Powtarzanie prowadzi do sukcesu! 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008" y="3172968"/>
            <a:ext cx="4206240" cy="277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11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3000">
              <a:srgbClr val="FFC000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os 1"/>
          <p:cNvSpPr/>
          <p:nvPr/>
        </p:nvSpPr>
        <p:spPr>
          <a:xfrm>
            <a:off x="1002082" y="475987"/>
            <a:ext cx="9970718" cy="5874707"/>
          </a:xfrm>
          <a:prstGeom prst="beve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MULTIMEDIALNY TEST POPRAWNEJ POLSZCZYZNY </a:t>
            </a:r>
          </a:p>
          <a:p>
            <a:pPr algn="ctr"/>
            <a:r>
              <a:rPr lang="pl-PL" sz="3200" dirty="0" smtClean="0"/>
              <a:t>Zapraszam do zabawy.</a:t>
            </a:r>
          </a:p>
          <a:p>
            <a:pPr algn="ctr"/>
            <a:endParaRPr lang="pl-PL" sz="3200" dirty="0" smtClean="0"/>
          </a:p>
          <a:p>
            <a:pPr algn="ctr"/>
            <a:r>
              <a:rPr lang="pl-PL" sz="3200" dirty="0" smtClean="0">
                <a:hlinkClick r:id="rId2"/>
              </a:rPr>
              <a:t>http://slideplayer.pl/slide/1217669/</a:t>
            </a:r>
            <a:endParaRPr lang="pl-PL" sz="3200" dirty="0" smtClean="0"/>
          </a:p>
          <a:p>
            <a:pPr algn="ctr"/>
            <a:endParaRPr lang="pl-PL" sz="3200" dirty="0" smtClean="0"/>
          </a:p>
          <a:p>
            <a:pPr algn="ctr"/>
            <a:r>
              <a:rPr lang="pl-PL" sz="3200" dirty="0" smtClean="0"/>
              <a:t>Prezentacja </a:t>
            </a:r>
          </a:p>
          <a:p>
            <a:pPr algn="ctr"/>
            <a:r>
              <a:rPr lang="pl-PL" sz="3200" dirty="0" smtClean="0"/>
              <a:t>Opublikował Janusz Radzki 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113985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040" y="0"/>
            <a:ext cx="4572000" cy="615696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789" y="365258"/>
            <a:ext cx="5243014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6">
                <a:lumMod val="60000"/>
                <a:lumOff val="40000"/>
              </a:schemeClr>
            </a:gs>
            <a:gs pos="83000">
              <a:srgbClr val="00206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" y="926592"/>
            <a:ext cx="7315200" cy="475488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0013" y="2723388"/>
            <a:ext cx="1657350" cy="17526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3885" y="498348"/>
            <a:ext cx="165735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62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74000">
              <a:schemeClr val="accent6">
                <a:lumMod val="60000"/>
                <a:lumOff val="40000"/>
              </a:schemeClr>
            </a:gs>
            <a:gs pos="83000">
              <a:srgbClr val="00206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736" y="923544"/>
            <a:ext cx="4572000" cy="4572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538" y="134493"/>
            <a:ext cx="5600700" cy="593407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3968" y="153161"/>
            <a:ext cx="942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8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os 1"/>
          <p:cNvSpPr/>
          <p:nvPr/>
        </p:nvSpPr>
        <p:spPr>
          <a:xfrm>
            <a:off x="182880" y="158496"/>
            <a:ext cx="11801856" cy="3304032"/>
          </a:xfrm>
          <a:prstGeom prst="bevel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000" dirty="0">
                <a:hlinkClick r:id="rId2"/>
              </a:rPr>
              <a:t>http://</a:t>
            </a:r>
            <a:r>
              <a:rPr lang="pl-PL" sz="4000" dirty="0" smtClean="0">
                <a:hlinkClick r:id="rId2"/>
              </a:rPr>
              <a:t>wiadomosci.gazeta.pl/wiadomosci/13,129662,7128,specjalny-quiz-z-okazji-70-urodzin-prof-jana-miodka.html?i=10</a:t>
            </a:r>
            <a:endParaRPr lang="pl-PL" sz="4000" dirty="0" smtClean="0"/>
          </a:p>
          <a:p>
            <a:pPr algn="ctr"/>
            <a:endParaRPr lang="pl-PL" dirty="0"/>
          </a:p>
          <a:p>
            <a:pPr algn="ctr"/>
            <a:endParaRPr lang="pl-PL" dirty="0" smtClean="0"/>
          </a:p>
          <a:p>
            <a:pPr algn="ctr"/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716" y="2740411"/>
            <a:ext cx="6242796" cy="411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5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74000">
              <a:schemeClr val="accent6">
                <a:lumMod val="60000"/>
                <a:lumOff val="40000"/>
              </a:schemeClr>
            </a:gs>
            <a:gs pos="83000">
              <a:srgbClr val="00206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aokrąglony 1"/>
          <p:cNvSpPr/>
          <p:nvPr/>
        </p:nvSpPr>
        <p:spPr>
          <a:xfrm>
            <a:off x="755904" y="499872"/>
            <a:ext cx="10485120" cy="162153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dirty="0"/>
              <a:t>http://www.quizme.pl/q/quizme/12_typowych_bledow_jezykowych__sprawdz_czy_je_popelniasz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534" y="2896743"/>
            <a:ext cx="3571875" cy="2381250"/>
          </a:xfrm>
          <a:prstGeom prst="rect">
            <a:avLst/>
          </a:prstGeom>
        </p:spPr>
      </p:pic>
      <p:sp>
        <p:nvSpPr>
          <p:cNvPr id="4" name="Prostokąt zaokrąglony 3"/>
          <p:cNvSpPr/>
          <p:nvPr/>
        </p:nvSpPr>
        <p:spPr>
          <a:xfrm>
            <a:off x="4767072" y="3403092"/>
            <a:ext cx="6839712" cy="1595628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dirty="0"/>
              <a:t>12 typowych błędów językowych - sprawdź, czy je popełniasz</a:t>
            </a:r>
            <a:r>
              <a:rPr lang="pl-PL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1453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tx2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6" y="1353437"/>
            <a:ext cx="5254752" cy="503834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397" y="1353437"/>
            <a:ext cx="5230368" cy="4759262"/>
          </a:xfrm>
          <a:prstGeom prst="rect">
            <a:avLst/>
          </a:prstGeom>
        </p:spPr>
      </p:pic>
      <p:sp>
        <p:nvSpPr>
          <p:cNvPr id="4" name="Prostokąt zaokrąglony 3"/>
          <p:cNvSpPr/>
          <p:nvPr/>
        </p:nvSpPr>
        <p:spPr>
          <a:xfrm>
            <a:off x="100042" y="113361"/>
            <a:ext cx="2405164" cy="803420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Próbki , może nieświadomych błędów!?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3415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6">
                <a:lumMod val="60000"/>
                <a:lumOff val="40000"/>
              </a:schemeClr>
            </a:gs>
            <a:gs pos="83000">
              <a:srgbClr val="00206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wój poziomy 1"/>
          <p:cNvSpPr/>
          <p:nvPr/>
        </p:nvSpPr>
        <p:spPr>
          <a:xfrm>
            <a:off x="1170432" y="426720"/>
            <a:ext cx="8400288" cy="2731008"/>
          </a:xfrm>
          <a:prstGeom prst="horizontalScroll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400" dirty="0" smtClean="0"/>
              <a:t>Dziękuję za uwagę. </a:t>
            </a:r>
            <a:endParaRPr lang="pl-PL" sz="44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6081" y="4986528"/>
            <a:ext cx="2643583" cy="154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6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3000">
              <a:srgbClr val="FFC000"/>
            </a:gs>
            <a:gs pos="83000">
              <a:srgbClr val="00B050"/>
            </a:gs>
            <a:gs pos="100000">
              <a:schemeClr val="accent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168" y="109728"/>
            <a:ext cx="9936480" cy="5665470"/>
          </a:xfrm>
          <a:prstGeom prst="rect">
            <a:avLst/>
          </a:prstGeom>
        </p:spPr>
      </p:pic>
      <p:sp>
        <p:nvSpPr>
          <p:cNvPr id="4" name="Skos 3"/>
          <p:cNvSpPr/>
          <p:nvPr/>
        </p:nvSpPr>
        <p:spPr>
          <a:xfrm>
            <a:off x="134112" y="109728"/>
            <a:ext cx="3864864" cy="1365504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dirty="0" smtClean="0">
                <a:solidFill>
                  <a:schemeClr val="tx1"/>
                </a:solidFill>
              </a:rPr>
              <a:t> Akcentowanie</a:t>
            </a:r>
            <a:endParaRPr lang="pl-PL" sz="3600" dirty="0">
              <a:solidFill>
                <a:schemeClr val="tx1"/>
              </a:solidFill>
            </a:endParaRPr>
          </a:p>
        </p:txBody>
      </p:sp>
      <p:sp>
        <p:nvSpPr>
          <p:cNvPr id="5" name="Skos 4"/>
          <p:cNvSpPr/>
          <p:nvPr/>
        </p:nvSpPr>
        <p:spPr>
          <a:xfrm>
            <a:off x="6449568" y="5451729"/>
            <a:ext cx="5535168" cy="109347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Na 3. sylabie: </a:t>
            </a:r>
            <a:r>
              <a:rPr lang="pl-PL" sz="3200" u="sng" dirty="0" smtClean="0"/>
              <a:t>o</a:t>
            </a:r>
            <a:r>
              <a:rPr lang="pl-PL" sz="3200" dirty="0" smtClean="0"/>
              <a:t>siemset , </a:t>
            </a:r>
            <a:r>
              <a:rPr lang="pl-PL" sz="3200" u="sng" dirty="0" smtClean="0"/>
              <a:t>czte</a:t>
            </a:r>
            <a:r>
              <a:rPr lang="pl-PL" sz="3200" dirty="0" smtClean="0"/>
              <a:t>rysta 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425019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bg2">
                <a:lumMod val="5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os 1"/>
          <p:cNvSpPr/>
          <p:nvPr/>
        </p:nvSpPr>
        <p:spPr>
          <a:xfrm>
            <a:off x="365760" y="212943"/>
            <a:ext cx="11448288" cy="6419506"/>
          </a:xfrm>
          <a:prstGeom prst="bevel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800" dirty="0"/>
              <a:t>Na trzeciej sylabie od końca akcentujemy:</a:t>
            </a:r>
          </a:p>
          <a:p>
            <a:r>
              <a:rPr lang="pl-PL" sz="2800" dirty="0"/>
              <a:t>– </a:t>
            </a:r>
            <a:r>
              <a:rPr lang="pl-PL" sz="2800" u="sng" dirty="0"/>
              <a:t>czasowniki w 1. i 2. osobie liczby mnogiej czasu przeszłego (byliśmy, widzieliście);</a:t>
            </a:r>
          </a:p>
          <a:p>
            <a:r>
              <a:rPr lang="pl-PL" sz="2800" u="sng" dirty="0"/>
              <a:t>– czasowniki w liczbie pojedynczej i 3. osobie liczby mnogiej trybu przypuszczającego (napisałbym, zjedliby</a:t>
            </a:r>
            <a:r>
              <a:rPr lang="pl-PL" sz="2800" u="sng" dirty="0" smtClean="0"/>
              <a:t>);</a:t>
            </a:r>
          </a:p>
          <a:p>
            <a:endParaRPr lang="pl-PL" sz="2800" u="sng" dirty="0"/>
          </a:p>
          <a:p>
            <a:r>
              <a:rPr lang="pl-PL" sz="2800" dirty="0"/>
              <a:t>– </a:t>
            </a:r>
            <a:r>
              <a:rPr lang="pl-PL" sz="2800" u="sng" dirty="0"/>
              <a:t>rzeczowniki zakończone na -</a:t>
            </a:r>
            <a:r>
              <a:rPr lang="pl-PL" sz="2800" u="sng" dirty="0" err="1"/>
              <a:t>ika</a:t>
            </a:r>
            <a:r>
              <a:rPr lang="pl-PL" sz="2800" u="sng" dirty="0"/>
              <a:t> lub -</a:t>
            </a:r>
            <a:r>
              <a:rPr lang="pl-PL" sz="2800" u="sng" dirty="0" err="1"/>
              <a:t>yka</a:t>
            </a:r>
            <a:r>
              <a:rPr lang="pl-PL" sz="2800" u="sng" dirty="0"/>
              <a:t>, zapożyczone z łaciny lub utworzone na ich wzór (gramatyka, matematyka, fizyka, kosmonautyka);</a:t>
            </a:r>
          </a:p>
          <a:p>
            <a:r>
              <a:rPr lang="pl-PL" sz="2800" dirty="0"/>
              <a:t>– dwusylabowe liczebniki połączone z cząstkami -kroć, -</a:t>
            </a:r>
            <a:r>
              <a:rPr lang="pl-PL" sz="2800" dirty="0" err="1"/>
              <a:t>sta</a:t>
            </a:r>
            <a:r>
              <a:rPr lang="pl-PL" sz="2800" dirty="0"/>
              <a:t>, -set (czterysta, osiemset);</a:t>
            </a:r>
          </a:p>
        </p:txBody>
      </p:sp>
    </p:spTree>
    <p:extLst>
      <p:ext uri="{BB962C8B-B14F-4D97-AF65-F5344CB8AC3E}">
        <p14:creationId xmlns:p14="http://schemas.microsoft.com/office/powerpoint/2010/main" val="391965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6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16991" y="857149"/>
            <a:ext cx="6735161" cy="50167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pl-PL" sz="3200" dirty="0"/>
              <a:t>Wyrazy </a:t>
            </a:r>
            <a:r>
              <a:rPr lang="pl-PL" sz="3200" u="sng" dirty="0"/>
              <a:t>gimnazjum</a:t>
            </a:r>
            <a:r>
              <a:rPr lang="pl-PL" sz="3200" dirty="0"/>
              <a:t>, </a:t>
            </a:r>
            <a:r>
              <a:rPr lang="pl-PL" sz="3200" u="sng" dirty="0"/>
              <a:t>liceum </a:t>
            </a:r>
            <a:endParaRPr lang="pl-PL" sz="3200" u="sng" dirty="0" smtClean="0"/>
          </a:p>
          <a:p>
            <a:r>
              <a:rPr lang="pl-PL" sz="3200" dirty="0" smtClean="0"/>
              <a:t>i </a:t>
            </a:r>
            <a:r>
              <a:rPr lang="pl-PL" sz="3200" u="sng" dirty="0"/>
              <a:t>muzeum </a:t>
            </a:r>
            <a:r>
              <a:rPr lang="pl-PL" sz="3200" dirty="0"/>
              <a:t>mają akcent paroksytoniczny, </a:t>
            </a:r>
            <a:r>
              <a:rPr lang="pl-PL" sz="3200" u="sng" dirty="0"/>
              <a:t>tzn. na przedostatniej sylabie od końca</a:t>
            </a:r>
            <a:r>
              <a:rPr lang="pl-PL" sz="3200" dirty="0"/>
              <a:t>. Dzieje się tak dlatego, że zarówno w grece (gymnasion, </a:t>
            </a:r>
            <a:r>
              <a:rPr lang="pl-PL" sz="3200" dirty="0" err="1"/>
              <a:t>lykeion</a:t>
            </a:r>
            <a:r>
              <a:rPr lang="pl-PL" sz="3200" dirty="0"/>
              <a:t>, </a:t>
            </a:r>
            <a:r>
              <a:rPr lang="pl-PL" sz="3200" dirty="0" err="1"/>
              <a:t>mouseion</a:t>
            </a:r>
            <a:r>
              <a:rPr lang="pl-PL" sz="3200" dirty="0"/>
              <a:t>), jak i łacinie (</a:t>
            </a:r>
            <a:r>
              <a:rPr lang="pl-PL" sz="3200" dirty="0" err="1"/>
              <a:t>gymnasium</a:t>
            </a:r>
            <a:r>
              <a:rPr lang="pl-PL" sz="3200" dirty="0"/>
              <a:t>, </a:t>
            </a:r>
            <a:r>
              <a:rPr lang="pl-PL" sz="3200" dirty="0" err="1"/>
              <a:t>lyceum</a:t>
            </a:r>
            <a:r>
              <a:rPr lang="pl-PL" sz="3200" dirty="0"/>
              <a:t>, </a:t>
            </a:r>
            <a:r>
              <a:rPr lang="pl-PL" sz="3200" dirty="0" err="1"/>
              <a:t>musaeum</a:t>
            </a:r>
            <a:r>
              <a:rPr lang="pl-PL" sz="3200" dirty="0"/>
              <a:t>) wymawia się je z takim właśnie przyciskiem, a zatem na gruncie polskim nie powinno się tego zmieniać. </a:t>
            </a:r>
            <a:r>
              <a:rPr lang="pl-PL" sz="3200" dirty="0" smtClean="0"/>
              <a:t>( </a:t>
            </a:r>
            <a:r>
              <a:rPr lang="pl-PL" sz="2400" dirty="0" smtClean="0"/>
              <a:t>Maciej Malinowski</a:t>
            </a:r>
            <a:r>
              <a:rPr lang="pl-PL" sz="3200" dirty="0" smtClean="0"/>
              <a:t>)</a:t>
            </a:r>
            <a:endParaRPr lang="pl-PL" sz="32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8235" y="440563"/>
            <a:ext cx="2619375" cy="174307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4434" y="2492549"/>
            <a:ext cx="2466975" cy="184785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4434" y="4899829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4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3000">
              <a:srgbClr val="FFC000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51"/>
            <a:ext cx="5026343" cy="2154174"/>
          </a:xfrm>
          <a:prstGeom prst="rect">
            <a:avLst/>
          </a:prstGeom>
        </p:spPr>
      </p:pic>
      <p:sp>
        <p:nvSpPr>
          <p:cNvPr id="3" name="Prostokąt zaokrąglony 2"/>
          <p:cNvSpPr/>
          <p:nvPr/>
        </p:nvSpPr>
        <p:spPr>
          <a:xfrm>
            <a:off x="1219200" y="3796126"/>
            <a:ext cx="9948672" cy="293827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000" dirty="0"/>
              <a:t>Na czwartej sylabie od końca akcentujemy formy 1. i 2. osoby liczby mnogiej trybu przypuszczającego </a:t>
            </a: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4000" dirty="0" smtClean="0"/>
              <a:t>(</a:t>
            </a:r>
            <a:r>
              <a:rPr lang="pl-PL" sz="4000" dirty="0"/>
              <a:t>napisalibyśmy, zjedlibyście). </a:t>
            </a:r>
          </a:p>
        </p:txBody>
      </p:sp>
      <p:sp>
        <p:nvSpPr>
          <p:cNvPr id="4" name="Schemat blokowy: proces alternatywny 3"/>
          <p:cNvSpPr/>
          <p:nvPr/>
        </p:nvSpPr>
        <p:spPr>
          <a:xfrm>
            <a:off x="5542183" y="285061"/>
            <a:ext cx="5480722" cy="1216935"/>
          </a:xfrm>
          <a:prstGeom prst="flowChartAlternate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na –pi –</a:t>
            </a:r>
            <a:r>
              <a:rPr lang="pl-PL" sz="5400" b="1" u="sng" dirty="0" err="1" smtClean="0"/>
              <a:t>sa</a:t>
            </a:r>
            <a:r>
              <a:rPr lang="pl-PL" sz="3200" dirty="0" smtClean="0"/>
              <a:t> – li –by - </a:t>
            </a:r>
            <a:r>
              <a:rPr lang="pl-PL" sz="3200" dirty="0" err="1" smtClean="0"/>
              <a:t>śmy</a:t>
            </a:r>
            <a:endParaRPr lang="pl-PL" sz="3200" dirty="0"/>
          </a:p>
        </p:txBody>
      </p:sp>
      <p:sp>
        <p:nvSpPr>
          <p:cNvPr id="5" name="Schemat blokowy: proces alternatywny 4"/>
          <p:cNvSpPr/>
          <p:nvPr/>
        </p:nvSpPr>
        <p:spPr>
          <a:xfrm>
            <a:off x="5711868" y="1568668"/>
            <a:ext cx="5311037" cy="1177447"/>
          </a:xfrm>
          <a:prstGeom prst="flowChartAlternate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400" b="1" u="sng" dirty="0"/>
              <a:t>z</a:t>
            </a:r>
            <a:r>
              <a:rPr lang="pl-PL" sz="4400" b="1" u="sng" dirty="0" smtClean="0"/>
              <a:t>je –</a:t>
            </a:r>
            <a:r>
              <a:rPr lang="pl-PL" dirty="0" smtClean="0"/>
              <a:t> </a:t>
            </a:r>
            <a:r>
              <a:rPr lang="pl-PL" sz="3600" dirty="0" smtClean="0"/>
              <a:t>dli – by – </a:t>
            </a:r>
            <a:r>
              <a:rPr lang="pl-PL" sz="3600" dirty="0" err="1"/>
              <a:t>ś</a:t>
            </a:r>
            <a:r>
              <a:rPr lang="pl-PL" sz="3600" dirty="0" err="1" smtClean="0"/>
              <a:t>my</a:t>
            </a:r>
            <a:r>
              <a:rPr lang="pl-PL" sz="3600" dirty="0" smtClean="0"/>
              <a:t> </a:t>
            </a:r>
            <a:endParaRPr lang="pl-PL" sz="3600" dirty="0"/>
          </a:p>
        </p:txBody>
      </p:sp>
      <p:sp>
        <p:nvSpPr>
          <p:cNvPr id="6" name="Schemat blokowy: proces alternatywny 5"/>
          <p:cNvSpPr/>
          <p:nvPr/>
        </p:nvSpPr>
        <p:spPr>
          <a:xfrm>
            <a:off x="304800" y="2381239"/>
            <a:ext cx="5043814" cy="612648"/>
          </a:xfrm>
          <a:prstGeom prst="flowChartAlternateProcess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n</a:t>
            </a:r>
            <a:r>
              <a:rPr lang="pl-PL" sz="2800" dirty="0" smtClean="0"/>
              <a:t>a – pi - </a:t>
            </a:r>
            <a:r>
              <a:rPr lang="pl-PL" sz="4400" b="1" u="sng" dirty="0" err="1" smtClean="0"/>
              <a:t>sa</a:t>
            </a:r>
            <a:r>
              <a:rPr lang="pl-PL" sz="2800" dirty="0" smtClean="0"/>
              <a:t> – li – by - </a:t>
            </a:r>
            <a:r>
              <a:rPr lang="pl-PL" sz="2800" dirty="0" err="1" smtClean="0"/>
              <a:t>ście</a:t>
            </a:r>
            <a:endParaRPr lang="pl-PL" sz="2800" dirty="0"/>
          </a:p>
        </p:txBody>
      </p:sp>
      <p:sp>
        <p:nvSpPr>
          <p:cNvPr id="7" name="Schemat blokowy: proces alternatywny 6"/>
          <p:cNvSpPr/>
          <p:nvPr/>
        </p:nvSpPr>
        <p:spPr>
          <a:xfrm>
            <a:off x="304800" y="3159333"/>
            <a:ext cx="5043814" cy="612648"/>
          </a:xfrm>
          <a:prstGeom prst="flowChartAlternate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400" b="1" u="sng" dirty="0"/>
              <a:t>z</a:t>
            </a:r>
            <a:r>
              <a:rPr lang="pl-PL" sz="4400" b="1" u="sng" dirty="0" smtClean="0"/>
              <a:t>je </a:t>
            </a:r>
            <a:r>
              <a:rPr lang="pl-PL" sz="3200" dirty="0" smtClean="0"/>
              <a:t> - dli -  by –</a:t>
            </a:r>
            <a:r>
              <a:rPr lang="pl-PL" sz="3200" dirty="0" err="1" smtClean="0"/>
              <a:t>ście</a:t>
            </a:r>
            <a:r>
              <a:rPr lang="pl-PL" sz="3200" dirty="0" smtClean="0"/>
              <a:t> </a:t>
            </a:r>
            <a:endParaRPr lang="pl-PL" sz="3200" dirty="0"/>
          </a:p>
        </p:txBody>
      </p:sp>
      <p:sp>
        <p:nvSpPr>
          <p:cNvPr id="8" name="Prostokąt zaokrąglony 7"/>
          <p:cNvSpPr/>
          <p:nvPr/>
        </p:nvSpPr>
        <p:spPr>
          <a:xfrm>
            <a:off x="5955542" y="2983280"/>
            <a:ext cx="5067363" cy="4813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hlinkClick r:id="rId3"/>
              </a:rPr>
              <a:t>http://www.ushuaia.pl/hyphen</a:t>
            </a:r>
            <a:r>
              <a:rPr lang="pl-PL" dirty="0" smtClean="0">
                <a:hlinkClick r:id="rId3"/>
              </a:rPr>
              <a:t>/</a:t>
            </a:r>
            <a:r>
              <a:rPr lang="pl-PL" dirty="0" smtClean="0"/>
              <a:t> - dzielenie wyrazów on -</a:t>
            </a:r>
            <a:r>
              <a:rPr lang="pl-PL" dirty="0" err="1" smtClean="0"/>
              <a:t>line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012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4">
                <a:lumMod val="40000"/>
                <a:lumOff val="6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os 1"/>
          <p:cNvSpPr/>
          <p:nvPr/>
        </p:nvSpPr>
        <p:spPr>
          <a:xfrm>
            <a:off x="150312" y="250707"/>
            <a:ext cx="7002050" cy="2101268"/>
          </a:xfrm>
          <a:prstGeom prst="bevel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7200" dirty="0" smtClean="0">
                <a:solidFill>
                  <a:prstClr val="white"/>
                </a:solidFill>
              </a:rPr>
              <a:t>TAKIE RÓŻNE….</a:t>
            </a:r>
            <a:endParaRPr lang="pl-PL" sz="7200" dirty="0">
              <a:solidFill>
                <a:prstClr val="white"/>
              </a:solidFill>
            </a:endParaRPr>
          </a:p>
        </p:txBody>
      </p:sp>
      <p:sp>
        <p:nvSpPr>
          <p:cNvPr id="3" name="Skos 2"/>
          <p:cNvSpPr/>
          <p:nvPr/>
        </p:nvSpPr>
        <p:spPr>
          <a:xfrm>
            <a:off x="150312" y="3333985"/>
            <a:ext cx="3407080" cy="1062651"/>
          </a:xfrm>
          <a:prstGeom prst="bevel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solidFill>
                  <a:prstClr val="white"/>
                </a:solidFill>
              </a:rPr>
              <a:t>(JA) ROZUMIE!!! </a:t>
            </a:r>
            <a:endParaRPr lang="pl-PL" sz="2800" dirty="0">
              <a:solidFill>
                <a:prstClr val="white"/>
              </a:solidFill>
            </a:endParaRPr>
          </a:p>
        </p:txBody>
      </p:sp>
      <p:sp>
        <p:nvSpPr>
          <p:cNvPr id="4" name="Skos 3"/>
          <p:cNvSpPr/>
          <p:nvPr/>
        </p:nvSpPr>
        <p:spPr>
          <a:xfrm>
            <a:off x="4784027" y="3317498"/>
            <a:ext cx="3306873" cy="1153773"/>
          </a:xfrm>
          <a:prstGeom prst="bevel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solidFill>
                  <a:prstClr val="white"/>
                </a:solidFill>
              </a:rPr>
              <a:t>(JA) UMIE!!!</a:t>
            </a:r>
            <a:endParaRPr lang="pl-PL" sz="2800" dirty="0">
              <a:solidFill>
                <a:prstClr val="white"/>
              </a:solidFill>
            </a:endParaRPr>
          </a:p>
        </p:txBody>
      </p:sp>
      <p:sp>
        <p:nvSpPr>
          <p:cNvPr id="5" name="Skos 4"/>
          <p:cNvSpPr/>
          <p:nvPr/>
        </p:nvSpPr>
        <p:spPr>
          <a:xfrm>
            <a:off x="8448535" y="1918437"/>
            <a:ext cx="3093929" cy="2939417"/>
          </a:xfrm>
          <a:prstGeom prst="bevel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prstClr val="white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7749" y="2645575"/>
            <a:ext cx="2095500" cy="1333500"/>
          </a:xfrm>
          <a:prstGeom prst="rect">
            <a:avLst/>
          </a:prstGeom>
        </p:spPr>
      </p:pic>
      <p:sp>
        <p:nvSpPr>
          <p:cNvPr id="7" name="Skos 6"/>
          <p:cNvSpPr/>
          <p:nvPr/>
        </p:nvSpPr>
        <p:spPr>
          <a:xfrm>
            <a:off x="150313" y="5287524"/>
            <a:ext cx="3394552" cy="1363797"/>
          </a:xfrm>
          <a:prstGeom prst="beve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>
                <a:solidFill>
                  <a:prstClr val="white"/>
                </a:solidFill>
              </a:rPr>
              <a:t>n</a:t>
            </a:r>
            <a:r>
              <a:rPr lang="pl-PL" sz="3200" dirty="0" smtClean="0">
                <a:solidFill>
                  <a:prstClr val="white"/>
                </a:solidFill>
              </a:rPr>
              <a:t>ierobienie, nieustawianie</a:t>
            </a:r>
            <a:endParaRPr lang="pl-PL" sz="3200" dirty="0">
              <a:solidFill>
                <a:prstClr val="white"/>
              </a:solidFill>
            </a:endParaRPr>
          </a:p>
        </p:txBody>
      </p:sp>
      <p:sp>
        <p:nvSpPr>
          <p:cNvPr id="8" name="Skos 7"/>
          <p:cNvSpPr/>
          <p:nvPr/>
        </p:nvSpPr>
        <p:spPr>
          <a:xfrm>
            <a:off x="3995803" y="5287524"/>
            <a:ext cx="3457183" cy="1255358"/>
          </a:xfrm>
          <a:prstGeom prst="beve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 smtClean="0">
                <a:solidFill>
                  <a:prstClr val="white"/>
                </a:solidFill>
              </a:rPr>
              <a:t>Odnośnie do ….</a:t>
            </a:r>
            <a:endParaRPr lang="pl-PL" sz="3200" dirty="0">
              <a:solidFill>
                <a:prstClr val="white"/>
              </a:solidFill>
            </a:endParaRPr>
          </a:p>
        </p:txBody>
      </p:sp>
      <p:sp>
        <p:nvSpPr>
          <p:cNvPr id="9" name="Prostokąt zaokrąglony 8"/>
          <p:cNvSpPr/>
          <p:nvPr/>
        </p:nvSpPr>
        <p:spPr>
          <a:xfrm>
            <a:off x="2110179" y="2645575"/>
            <a:ext cx="3757808" cy="74257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solidFill>
                  <a:prstClr val="white"/>
                </a:solidFill>
              </a:rPr>
              <a:t>Nie do  przyjęcia!!!</a:t>
            </a:r>
            <a:endParaRPr lang="pl-PL" sz="2800" dirty="0">
              <a:solidFill>
                <a:prstClr val="white"/>
              </a:solidFill>
            </a:endParaRPr>
          </a:p>
        </p:txBody>
      </p:sp>
      <p:sp>
        <p:nvSpPr>
          <p:cNvPr id="10" name="Prostokąt zaokrąglony 9"/>
          <p:cNvSpPr/>
          <p:nvPr/>
        </p:nvSpPr>
        <p:spPr>
          <a:xfrm>
            <a:off x="2398733" y="4471271"/>
            <a:ext cx="3375765" cy="666462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 smtClean="0">
                <a:solidFill>
                  <a:prstClr val="white"/>
                </a:solidFill>
              </a:rPr>
              <a:t>Zapamiętaj! </a:t>
            </a:r>
            <a:endParaRPr lang="pl-PL" sz="3200" dirty="0">
              <a:solidFill>
                <a:prstClr val="white"/>
              </a:solidFill>
            </a:endParaRPr>
          </a:p>
        </p:txBody>
      </p:sp>
      <p:sp>
        <p:nvSpPr>
          <p:cNvPr id="11" name="Skos 10"/>
          <p:cNvSpPr/>
          <p:nvPr/>
        </p:nvSpPr>
        <p:spPr>
          <a:xfrm>
            <a:off x="8163769" y="162484"/>
            <a:ext cx="2780777" cy="1534050"/>
          </a:xfrm>
          <a:prstGeom prst="bevel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>
                <a:solidFill>
                  <a:prstClr val="white"/>
                </a:solidFill>
              </a:rPr>
              <a:t>s</a:t>
            </a:r>
            <a:r>
              <a:rPr lang="pl-PL" sz="3200" dirty="0" smtClean="0">
                <a:solidFill>
                  <a:prstClr val="white"/>
                </a:solidFill>
              </a:rPr>
              <a:t>weter </a:t>
            </a:r>
          </a:p>
          <a:p>
            <a:pPr algn="ctr"/>
            <a:r>
              <a:rPr lang="pl-PL" sz="3200" dirty="0">
                <a:solidFill>
                  <a:prstClr val="white"/>
                </a:solidFill>
              </a:rPr>
              <a:t>n</a:t>
            </a:r>
            <a:r>
              <a:rPr lang="pl-PL" sz="3200" dirty="0" smtClean="0">
                <a:solidFill>
                  <a:prstClr val="white"/>
                </a:solidFill>
              </a:rPr>
              <a:t>ie: </a:t>
            </a:r>
            <a:r>
              <a:rPr lang="pl-PL" sz="3200" dirty="0" err="1" smtClean="0">
                <a:solidFill>
                  <a:prstClr val="white"/>
                </a:solidFill>
              </a:rPr>
              <a:t>swetr</a:t>
            </a:r>
            <a:endParaRPr lang="pl-PL" sz="3200" dirty="0">
              <a:solidFill>
                <a:prstClr val="white"/>
              </a:solidFill>
            </a:endParaRP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2949" y="5028399"/>
            <a:ext cx="2705100" cy="177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9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4000">
              <a:schemeClr val="accent6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98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os 1"/>
          <p:cNvSpPr/>
          <p:nvPr/>
        </p:nvSpPr>
        <p:spPr>
          <a:xfrm>
            <a:off x="289560" y="3437469"/>
            <a:ext cx="2267712" cy="1042416"/>
          </a:xfrm>
          <a:prstGeom prst="beve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dirty="0" smtClean="0"/>
              <a:t>mistrz</a:t>
            </a:r>
            <a:endParaRPr lang="pl-PL" sz="3600" dirty="0"/>
          </a:p>
        </p:txBody>
      </p:sp>
      <p:sp>
        <p:nvSpPr>
          <p:cNvPr id="3" name="Skos 2"/>
          <p:cNvSpPr/>
          <p:nvPr/>
        </p:nvSpPr>
        <p:spPr>
          <a:xfrm>
            <a:off x="289560" y="135252"/>
            <a:ext cx="2273808" cy="1042416"/>
          </a:xfrm>
          <a:prstGeom prst="beve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000" dirty="0"/>
              <a:t>w</a:t>
            </a:r>
            <a:r>
              <a:rPr lang="pl-PL" sz="4000" dirty="0" smtClean="0"/>
              <a:t> ogóle </a:t>
            </a:r>
            <a:endParaRPr lang="pl-PL" sz="4000" dirty="0"/>
          </a:p>
        </p:txBody>
      </p:sp>
      <p:sp>
        <p:nvSpPr>
          <p:cNvPr id="4" name="Skos 3"/>
          <p:cNvSpPr/>
          <p:nvPr/>
        </p:nvSpPr>
        <p:spPr>
          <a:xfrm>
            <a:off x="3477006" y="2744422"/>
            <a:ext cx="2267712" cy="1042416"/>
          </a:xfrm>
          <a:prstGeom prst="bevel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000" dirty="0"/>
              <a:t>t</a:t>
            </a:r>
            <a:r>
              <a:rPr lang="pl-PL" sz="4000" dirty="0" smtClean="0"/>
              <a:t>rzy </a:t>
            </a:r>
            <a:endParaRPr lang="pl-PL" sz="4000" dirty="0"/>
          </a:p>
        </p:txBody>
      </p:sp>
      <p:sp>
        <p:nvSpPr>
          <p:cNvPr id="5" name="Skos 4"/>
          <p:cNvSpPr/>
          <p:nvPr/>
        </p:nvSpPr>
        <p:spPr>
          <a:xfrm>
            <a:off x="6539484" y="2834019"/>
            <a:ext cx="2292096" cy="1042416"/>
          </a:xfrm>
          <a:prstGeom prst="bevel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800" dirty="0"/>
              <a:t>c</a:t>
            </a:r>
            <a:r>
              <a:rPr lang="pl-PL" sz="4800" dirty="0" smtClean="0"/>
              <a:t>zy </a:t>
            </a:r>
            <a:endParaRPr lang="pl-PL" sz="4800" dirty="0"/>
          </a:p>
        </p:txBody>
      </p:sp>
      <p:sp>
        <p:nvSpPr>
          <p:cNvPr id="6" name="Skos 5"/>
          <p:cNvSpPr/>
          <p:nvPr/>
        </p:nvSpPr>
        <p:spPr>
          <a:xfrm>
            <a:off x="3878580" y="4337026"/>
            <a:ext cx="1706880" cy="1042416"/>
          </a:xfrm>
          <a:prstGeom prst="bevel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400" dirty="0"/>
              <a:t>p</a:t>
            </a:r>
            <a:r>
              <a:rPr lang="pl-PL" sz="4400" dirty="0" smtClean="0"/>
              <a:t>róg </a:t>
            </a:r>
            <a:endParaRPr lang="pl-PL" sz="4400" dirty="0"/>
          </a:p>
        </p:txBody>
      </p:sp>
      <p:sp>
        <p:nvSpPr>
          <p:cNvPr id="7" name="Skos 6"/>
          <p:cNvSpPr/>
          <p:nvPr/>
        </p:nvSpPr>
        <p:spPr>
          <a:xfrm>
            <a:off x="9312783" y="4094571"/>
            <a:ext cx="2475166" cy="1042416"/>
          </a:xfrm>
          <a:prstGeom prst="bevel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przedszkole</a:t>
            </a:r>
            <a:endParaRPr lang="pl-PL" sz="3200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0586" y="5284452"/>
            <a:ext cx="2495931" cy="1438275"/>
          </a:xfrm>
          <a:prstGeom prst="rect">
            <a:avLst/>
          </a:prstGeom>
        </p:spPr>
      </p:pic>
      <p:sp>
        <p:nvSpPr>
          <p:cNvPr id="9" name="Skos 8"/>
          <p:cNvSpPr/>
          <p:nvPr/>
        </p:nvSpPr>
        <p:spPr>
          <a:xfrm>
            <a:off x="3477006" y="135252"/>
            <a:ext cx="2606040" cy="1042416"/>
          </a:xfrm>
          <a:prstGeom prst="bevel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800" dirty="0" smtClean="0"/>
              <a:t>wziąć</a:t>
            </a:r>
            <a:endParaRPr lang="pl-PL" sz="4800" dirty="0"/>
          </a:p>
        </p:txBody>
      </p:sp>
      <p:sp>
        <p:nvSpPr>
          <p:cNvPr id="10" name="Skos 9"/>
          <p:cNvSpPr/>
          <p:nvPr/>
        </p:nvSpPr>
        <p:spPr>
          <a:xfrm>
            <a:off x="6684264" y="135252"/>
            <a:ext cx="2084832" cy="1042416"/>
          </a:xfrm>
          <a:prstGeom prst="bevel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400" dirty="0" smtClean="0"/>
              <a:t>tę</a:t>
            </a: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11" name="Skos 10"/>
          <p:cNvSpPr/>
          <p:nvPr/>
        </p:nvSpPr>
        <p:spPr>
          <a:xfrm>
            <a:off x="9260967" y="135252"/>
            <a:ext cx="2805684" cy="1184437"/>
          </a:xfrm>
          <a:prstGeom prst="beve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/>
              <a:t>k</a:t>
            </a:r>
            <a:r>
              <a:rPr lang="pl-PL" sz="3200" dirty="0" smtClean="0"/>
              <a:t>obietom – cel. l. mn. </a:t>
            </a:r>
            <a:endParaRPr lang="pl-PL" sz="3200" dirty="0"/>
          </a:p>
        </p:txBody>
      </p:sp>
      <p:sp>
        <p:nvSpPr>
          <p:cNvPr id="12" name="Skos 11"/>
          <p:cNvSpPr/>
          <p:nvPr/>
        </p:nvSpPr>
        <p:spPr>
          <a:xfrm>
            <a:off x="9312783" y="2904690"/>
            <a:ext cx="2537460" cy="1042416"/>
          </a:xfrm>
          <a:prstGeom prst="bevel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000" dirty="0"/>
              <a:t>b</a:t>
            </a:r>
            <a:r>
              <a:rPr lang="pl-PL" sz="4000" dirty="0" smtClean="0"/>
              <a:t>iblioteka </a:t>
            </a:r>
            <a:endParaRPr lang="pl-PL" sz="4000" dirty="0"/>
          </a:p>
        </p:txBody>
      </p:sp>
      <p:sp>
        <p:nvSpPr>
          <p:cNvPr id="13" name="Skos 12"/>
          <p:cNvSpPr/>
          <p:nvPr/>
        </p:nvSpPr>
        <p:spPr>
          <a:xfrm>
            <a:off x="9178671" y="1531672"/>
            <a:ext cx="2805684" cy="1042416"/>
          </a:xfrm>
          <a:prstGeom prst="bevel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/>
              <a:t>k</a:t>
            </a:r>
            <a:r>
              <a:rPr lang="pl-PL" sz="2800" dirty="0" smtClean="0"/>
              <a:t>obietą – </a:t>
            </a:r>
            <a:r>
              <a:rPr lang="pl-PL" sz="2800" dirty="0" err="1" smtClean="0"/>
              <a:t>narz</a:t>
            </a:r>
            <a:r>
              <a:rPr lang="pl-PL" sz="2800" dirty="0" smtClean="0"/>
              <a:t>. </a:t>
            </a:r>
            <a:r>
              <a:rPr lang="pl-PL" sz="2800" dirty="0" err="1" smtClean="0"/>
              <a:t>l.poj</a:t>
            </a:r>
            <a:r>
              <a:rPr lang="pl-PL" sz="2800" dirty="0" smtClean="0"/>
              <a:t>. </a:t>
            </a:r>
            <a:endParaRPr lang="pl-PL" sz="2800" dirty="0"/>
          </a:p>
        </p:txBody>
      </p:sp>
      <p:sp>
        <p:nvSpPr>
          <p:cNvPr id="14" name="Skos 13"/>
          <p:cNvSpPr/>
          <p:nvPr/>
        </p:nvSpPr>
        <p:spPr>
          <a:xfrm>
            <a:off x="109727" y="1437587"/>
            <a:ext cx="2886075" cy="1707213"/>
          </a:xfrm>
          <a:prstGeom prst="bevel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dirty="0" err="1"/>
              <a:t>g</a:t>
            </a:r>
            <a:r>
              <a:rPr lang="pl-PL" sz="3600" dirty="0" err="1" smtClean="0"/>
              <a:t>upi</a:t>
            </a:r>
            <a:endParaRPr lang="pl-PL" sz="3600" dirty="0" smtClean="0"/>
          </a:p>
          <a:p>
            <a:pPr algn="ctr"/>
            <a:r>
              <a:rPr lang="pl-PL" sz="3600" dirty="0"/>
              <a:t>s</a:t>
            </a:r>
            <a:r>
              <a:rPr lang="pl-PL" sz="3600" dirty="0" smtClean="0"/>
              <a:t>łuchaj </a:t>
            </a:r>
          </a:p>
          <a:p>
            <a:pPr algn="ctr"/>
            <a:r>
              <a:rPr lang="pl-PL" dirty="0"/>
              <a:t>u</a:t>
            </a:r>
            <a:r>
              <a:rPr lang="pl-PL" dirty="0" smtClean="0"/>
              <a:t>proszczenia grup spółgłoskowych</a:t>
            </a:r>
            <a:endParaRPr lang="pl-PL" dirty="0"/>
          </a:p>
        </p:txBody>
      </p:sp>
      <p:sp>
        <p:nvSpPr>
          <p:cNvPr id="15" name="Skos 14"/>
          <p:cNvSpPr/>
          <p:nvPr/>
        </p:nvSpPr>
        <p:spPr>
          <a:xfrm>
            <a:off x="6464808" y="1386789"/>
            <a:ext cx="2304288" cy="1084231"/>
          </a:xfrm>
          <a:prstGeom prst="bevel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400" dirty="0" smtClean="0"/>
              <a:t>wziął</a:t>
            </a:r>
            <a:endParaRPr lang="pl-PL" sz="4400" dirty="0"/>
          </a:p>
        </p:txBody>
      </p:sp>
      <p:sp>
        <p:nvSpPr>
          <p:cNvPr id="16" name="Skos 15"/>
          <p:cNvSpPr/>
          <p:nvPr/>
        </p:nvSpPr>
        <p:spPr>
          <a:xfrm>
            <a:off x="6565392" y="4397643"/>
            <a:ext cx="2240280" cy="1042416"/>
          </a:xfrm>
          <a:prstGeom prst="beve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800" dirty="0" smtClean="0"/>
              <a:t>trzeba</a:t>
            </a:r>
            <a:endParaRPr lang="pl-PL" sz="4800" dirty="0"/>
          </a:p>
        </p:txBody>
      </p:sp>
      <p:sp>
        <p:nvSpPr>
          <p:cNvPr id="17" name="Skos 16"/>
          <p:cNvSpPr/>
          <p:nvPr/>
        </p:nvSpPr>
        <p:spPr>
          <a:xfrm>
            <a:off x="3878580" y="1428604"/>
            <a:ext cx="1609344" cy="1042416"/>
          </a:xfrm>
          <a:prstGeom prst="beve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400" dirty="0" smtClean="0"/>
              <a:t>idę</a:t>
            </a:r>
            <a:endParaRPr lang="pl-PL" sz="4400" dirty="0"/>
          </a:p>
        </p:txBody>
      </p:sp>
      <p:sp>
        <p:nvSpPr>
          <p:cNvPr id="18" name="Skos 17"/>
          <p:cNvSpPr/>
          <p:nvPr/>
        </p:nvSpPr>
        <p:spPr>
          <a:xfrm>
            <a:off x="109728" y="4835220"/>
            <a:ext cx="2633472" cy="1760652"/>
          </a:xfrm>
          <a:prstGeom prst="bevel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000" dirty="0" smtClean="0"/>
              <a:t>także </a:t>
            </a:r>
            <a:r>
              <a:rPr lang="pl-PL" sz="2000" dirty="0" smtClean="0"/>
              <a:t>– rozbieżność; wymowa a pisownia 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20667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1854</TotalTime>
  <Words>648</Words>
  <Application>Microsoft Office PowerPoint</Application>
  <PresentationFormat>Panoramiczny</PresentationFormat>
  <Paragraphs>115</Paragraphs>
  <Slides>30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Iwona Gubańska</dc:creator>
  <cp:lastModifiedBy>Iwona Gubańska</cp:lastModifiedBy>
  <cp:revision>89</cp:revision>
  <dcterms:created xsi:type="dcterms:W3CDTF">2016-06-28T10:52:09Z</dcterms:created>
  <dcterms:modified xsi:type="dcterms:W3CDTF">2016-09-14T11:37:39Z</dcterms:modified>
</cp:coreProperties>
</file>